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webextensions/webextension1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7" r:id="rId4"/>
    <p:sldId id="259" r:id="rId5"/>
    <p:sldId id="262" r:id="rId6"/>
    <p:sldId id="258" r:id="rId7"/>
    <p:sldId id="261" r:id="rId8"/>
    <p:sldId id="260" r:id="rId9"/>
    <p:sldId id="285" r:id="rId10"/>
    <p:sldId id="264" r:id="rId11"/>
    <p:sldId id="268" r:id="rId12"/>
    <p:sldId id="265" r:id="rId13"/>
    <p:sldId id="266" r:id="rId14"/>
    <p:sldId id="269" r:id="rId15"/>
    <p:sldId id="270" r:id="rId16"/>
    <p:sldId id="267" r:id="rId17"/>
    <p:sldId id="286" r:id="rId18"/>
    <p:sldId id="271" r:id="rId19"/>
    <p:sldId id="272" r:id="rId20"/>
    <p:sldId id="290" r:id="rId21"/>
    <p:sldId id="273" r:id="rId22"/>
    <p:sldId id="274" r:id="rId23"/>
    <p:sldId id="275" r:id="rId24"/>
    <p:sldId id="287" r:id="rId25"/>
    <p:sldId id="276" r:id="rId26"/>
    <p:sldId id="277" r:id="rId27"/>
    <p:sldId id="288" r:id="rId28"/>
    <p:sldId id="278" r:id="rId29"/>
    <p:sldId id="279" r:id="rId30"/>
    <p:sldId id="280" r:id="rId31"/>
    <p:sldId id="281" r:id="rId32"/>
    <p:sldId id="282" r:id="rId33"/>
    <p:sldId id="283" r:id="rId3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>
      <p:cViewPr varScale="1">
        <p:scale>
          <a:sx n="68" d="100"/>
          <a:sy n="68" d="100"/>
        </p:scale>
        <p:origin x="61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76136781076809"/>
          <c:y val="0.10185185185185185"/>
          <c:w val="0.70691625007320336"/>
          <c:h val="0.62725984991566597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Blad1!$B$4:$B$5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xVal>
          <c:yVal>
            <c:numRef>
              <c:f>Blad1!$C$4:$C$5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75C-4F00-A3C5-AD0C18140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810448"/>
        <c:axId val="333810992"/>
      </c:scatterChart>
      <c:valAx>
        <c:axId val="33381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u(cm)</a:t>
                </a:r>
              </a:p>
            </c:rich>
          </c:tx>
          <c:layout>
            <c:manualLayout>
              <c:xMode val="edge"/>
              <c:yMode val="edge"/>
              <c:x val="0.76766116710056287"/>
              <c:y val="0.888560993222975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33810992"/>
        <c:crosses val="autoZero"/>
        <c:crossBetween val="midCat"/>
      </c:valAx>
      <c:valAx>
        <c:axId val="333810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F(N)</a:t>
                </a:r>
              </a:p>
            </c:rich>
          </c:tx>
          <c:layout>
            <c:manualLayout>
              <c:xMode val="edge"/>
              <c:yMode val="edge"/>
              <c:x val="4.6489700957765674E-2"/>
              <c:y val="0.111092769995253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338104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AD-7387-4F3C-9111-AFC1A353B08B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2A49AD-7387-4F3C-9111-AFC1A353B08B}" type="datetimeFigureOut">
              <a:rPr lang="nl-NL" smtClean="0"/>
              <a:t>16-5-2019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F67427-E53C-454C-899C-1F1119E55E59}" type="slidenum">
              <a:rPr lang="nl-NL" smtClean="0"/>
              <a:t>‹nr.›</a:t>
            </a:fld>
            <a:endParaRPr lang="nl-NL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Energie en beweging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Hoofdstuk 6: Natuurkunde Overal (havo 4)</a:t>
            </a:r>
          </a:p>
          <a:p>
            <a:r>
              <a:rPr lang="nl-NL" dirty="0"/>
              <a:t>versie 16 mei 2019</a:t>
            </a:r>
          </a:p>
        </p:txBody>
      </p:sp>
    </p:spTree>
    <p:extLst>
      <p:ext uri="{BB962C8B-B14F-4D97-AF65-F5344CB8AC3E}">
        <p14:creationId xmlns:p14="http://schemas.microsoft.com/office/powerpoint/2010/main" val="3381462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zwaarte-energie </a:t>
            </a:r>
            <a:r>
              <a:rPr lang="nl-NL" i="1" dirty="0" err="1"/>
              <a:t>E</a:t>
            </a:r>
            <a:r>
              <a:rPr lang="nl-NL" baseline="-25000" dirty="0" err="1"/>
              <a:t>z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35480"/>
            <a:ext cx="9302824" cy="4389120"/>
          </a:xfrm>
        </p:spPr>
        <p:txBody>
          <a:bodyPr/>
          <a:lstStyle/>
          <a:p>
            <a:r>
              <a:rPr lang="nl-NL" dirty="0"/>
              <a:t>Zwaarte-energie is de energie die een voorwerp heeft doordat het zich op een bepaalde hoogte </a:t>
            </a:r>
            <a:r>
              <a:rPr lang="nl-NL" i="1" dirty="0"/>
              <a:t>h</a:t>
            </a:r>
            <a:r>
              <a:rPr lang="nl-NL" dirty="0"/>
              <a:t> bevindt. Door het bijvoorbeeld van die hoogte naar beneden te vallen kan het arbeid verrichten</a:t>
            </a:r>
          </a:p>
          <a:p>
            <a:r>
              <a:rPr lang="nl-NL" dirty="0"/>
              <a:t>Zwaarte-energie is ook de arbeid die </a:t>
            </a:r>
            <a:r>
              <a:rPr lang="nl-NL" i="1" dirty="0"/>
              <a:t>ik</a:t>
            </a:r>
            <a:r>
              <a:rPr lang="nl-NL" dirty="0"/>
              <a:t> moet leveren om het voorwerp naar die hoogte te tillen.</a:t>
            </a:r>
          </a:p>
          <a:p>
            <a:endParaRPr lang="nl-NL" dirty="0"/>
          </a:p>
          <a:p>
            <a:r>
              <a:rPr lang="nl-NL" dirty="0"/>
              <a:t>Om een voorwerp op te tillen heb je aan kracht minstens de zwaartekracht  </a:t>
            </a:r>
            <a:r>
              <a:rPr lang="nl-NL" i="1" dirty="0" err="1"/>
              <a:t>F</a:t>
            </a:r>
            <a:r>
              <a:rPr lang="nl-NL" baseline="-25000" dirty="0" err="1"/>
              <a:t>z</a:t>
            </a:r>
            <a:r>
              <a:rPr lang="nl-NL" dirty="0"/>
              <a:t> = </a:t>
            </a:r>
            <a:r>
              <a:rPr lang="nl-NL" i="1" dirty="0"/>
              <a:t>m ∙ g</a:t>
            </a:r>
            <a:r>
              <a:rPr lang="nl-NL" dirty="0"/>
              <a:t> nodig</a:t>
            </a:r>
          </a:p>
          <a:p>
            <a:r>
              <a:rPr lang="nl-NL" dirty="0"/>
              <a:t>en de arbeid </a:t>
            </a:r>
            <a:r>
              <a:rPr lang="nl-NL" i="1" dirty="0"/>
              <a:t>W</a:t>
            </a:r>
            <a:r>
              <a:rPr lang="nl-NL" dirty="0"/>
              <a:t> = </a:t>
            </a:r>
            <a:r>
              <a:rPr lang="nl-NL" i="1" dirty="0"/>
              <a:t>F ∙ s</a:t>
            </a:r>
            <a:r>
              <a:rPr lang="nl-NL" dirty="0"/>
              <a:t> =</a:t>
            </a:r>
            <a:r>
              <a:rPr lang="nl-NL" i="1" dirty="0"/>
              <a:t> m ∙ g ∙ h = </a:t>
            </a:r>
            <a:r>
              <a:rPr lang="nl-NL" i="1" dirty="0" err="1"/>
              <a:t>E</a:t>
            </a:r>
            <a:r>
              <a:rPr lang="nl-NL" baseline="-25000" dirty="0" err="1"/>
              <a:t>z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5978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i="1" dirty="0" err="1"/>
              <a:t>E</a:t>
            </a:r>
            <a:r>
              <a:rPr lang="nl-NL" baseline="-25000" dirty="0" err="1"/>
              <a:t>z</a:t>
            </a:r>
            <a:r>
              <a:rPr lang="nl-NL" dirty="0"/>
              <a:t> = 0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35480"/>
            <a:ext cx="7286600" cy="4389120"/>
          </a:xfrm>
        </p:spPr>
        <p:txBody>
          <a:bodyPr/>
          <a:lstStyle/>
          <a:p>
            <a:r>
              <a:rPr lang="nl-NL" i="1" dirty="0"/>
              <a:t>h</a:t>
            </a:r>
            <a:r>
              <a:rPr lang="nl-NL" dirty="0"/>
              <a:t> = 0 m is een keuze!</a:t>
            </a:r>
          </a:p>
          <a:p>
            <a:r>
              <a:rPr lang="nl-NL" dirty="0"/>
              <a:t>meestal is het laagste punt de handigste keuze</a:t>
            </a:r>
          </a:p>
        </p:txBody>
      </p:sp>
    </p:spTree>
    <p:extLst>
      <p:ext uri="{BB962C8B-B14F-4D97-AF65-F5344CB8AC3E}">
        <p14:creationId xmlns:p14="http://schemas.microsoft.com/office/powerpoint/2010/main" val="832882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bewegingsenergie of kinetische energie </a:t>
            </a:r>
            <a:r>
              <a:rPr lang="nl-NL" i="1" dirty="0"/>
              <a:t>E</a:t>
            </a:r>
            <a:r>
              <a:rPr lang="nl-NL" baseline="-25000" dirty="0"/>
              <a:t>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Een auto rijdt 2x zo snel maar remt met dezelfde kracht. Wat gebeurt er met de …</a:t>
            </a:r>
          </a:p>
          <a:p>
            <a:pPr lvl="1"/>
            <a:r>
              <a:rPr lang="nl-NL" i="1" dirty="0" err="1"/>
              <a:t>remtijd</a:t>
            </a:r>
            <a:r>
              <a:rPr lang="nl-NL" dirty="0"/>
              <a:t> wordt ….. x zo groot</a:t>
            </a:r>
          </a:p>
          <a:p>
            <a:pPr lvl="1"/>
            <a:r>
              <a:rPr lang="nl-NL" i="1" dirty="0"/>
              <a:t>gemiddelde snelheid</a:t>
            </a:r>
            <a:r>
              <a:rPr lang="nl-NL" dirty="0"/>
              <a:t> tijdens het remmen wordt ….. x zo groot</a:t>
            </a:r>
          </a:p>
          <a:p>
            <a:pPr lvl="1"/>
            <a:r>
              <a:rPr lang="nl-NL" dirty="0"/>
              <a:t>afgelegde </a:t>
            </a:r>
            <a:r>
              <a:rPr lang="nl-NL" i="1" dirty="0"/>
              <a:t>afstand</a:t>
            </a:r>
            <a:r>
              <a:rPr lang="nl-NL" dirty="0"/>
              <a:t> tijdens het remmen wordt dus ….. x zo groot</a:t>
            </a:r>
          </a:p>
          <a:p>
            <a:pPr lvl="1"/>
            <a:r>
              <a:rPr lang="nl-NL" dirty="0"/>
              <a:t>de </a:t>
            </a:r>
            <a:r>
              <a:rPr lang="nl-NL" i="1" dirty="0"/>
              <a:t>arbeid</a:t>
            </a:r>
            <a:r>
              <a:rPr lang="nl-NL" dirty="0"/>
              <a:t> geleverd door </a:t>
            </a:r>
            <a:r>
              <a:rPr lang="nl-NL"/>
              <a:t>de remmen wordt </a:t>
            </a:r>
            <a:r>
              <a:rPr lang="nl-NL" dirty="0"/>
              <a:t>dus …… x zo groot</a:t>
            </a:r>
          </a:p>
          <a:p>
            <a:pPr lvl="1"/>
            <a:endParaRPr lang="nl-NL" dirty="0"/>
          </a:p>
          <a:p>
            <a:r>
              <a:rPr lang="nl-NL" b="0" dirty="0"/>
              <a:t>Een auto die 2x zo </a:t>
            </a:r>
            <a:r>
              <a:rPr lang="nl-NL" dirty="0"/>
              <a:t>snel rijdt heeft 4x zoveel bewegingsenergie</a:t>
            </a:r>
          </a:p>
          <a:p>
            <a:r>
              <a:rPr lang="nl-NL" i="1" dirty="0"/>
              <a:t>E</a:t>
            </a:r>
            <a:r>
              <a:rPr lang="nl-NL" baseline="-25000" dirty="0"/>
              <a:t>k</a:t>
            </a:r>
            <a:r>
              <a:rPr lang="nl-NL" dirty="0"/>
              <a:t> is dus evenredig met het kwadraat van de snelheid</a:t>
            </a:r>
            <a:endParaRPr lang="nl-NL" b="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686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Formule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nl-NL" dirty="0"/>
              </a:p>
              <a:p>
                <a:r>
                  <a:rPr lang="nl-NL" dirty="0"/>
                  <a:t>Formule voor de kinetische energie is</a:t>
                </a:r>
              </a:p>
              <a:p>
                <a:pPr marL="80645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nl-NL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l-NL" i="1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2559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Veerenergie </a:t>
            </a:r>
            <a:r>
              <a:rPr lang="nl-NL" i="1" dirty="0" err="1"/>
              <a:t>E</a:t>
            </a:r>
            <a:r>
              <a:rPr lang="nl-NL" baseline="-25000" dirty="0" err="1"/>
              <a:t>v</a:t>
            </a:r>
            <a:endParaRPr lang="nl-NL" baseline="-25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35480"/>
            <a:ext cx="6278488" cy="4389120"/>
          </a:xfrm>
        </p:spPr>
        <p:txBody>
          <a:bodyPr/>
          <a:lstStyle/>
          <a:p>
            <a:r>
              <a:rPr lang="nl-NL" dirty="0"/>
              <a:t>Voor het uitrekken van een veer moet je arbeid verrichten. Die arbeid wordt daarna opgeslagen als veerenergie</a:t>
            </a:r>
          </a:p>
          <a:p>
            <a:endParaRPr lang="nl-NL" dirty="0"/>
          </a:p>
          <a:p>
            <a:r>
              <a:rPr lang="nl-NL" dirty="0"/>
              <a:t>Hoeveel arbeid moet je leveren om de veer 5 cm uit te rekken?</a:t>
            </a:r>
          </a:p>
          <a:p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i="1" dirty="0" err="1"/>
              <a:t>F</a:t>
            </a:r>
            <a:r>
              <a:rPr lang="nl-NL" baseline="-25000" dirty="0" err="1"/>
              <a:t>gem</a:t>
            </a:r>
            <a:r>
              <a:rPr lang="nl-NL" dirty="0"/>
              <a:t> = (0 + 20) / 2 = 10 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i="1" dirty="0"/>
              <a:t>W</a:t>
            </a:r>
            <a:r>
              <a:rPr lang="nl-NL" dirty="0"/>
              <a:t> = </a:t>
            </a:r>
            <a:r>
              <a:rPr lang="nl-NL" i="1" dirty="0"/>
              <a:t>F ∙ s</a:t>
            </a:r>
            <a:r>
              <a:rPr lang="nl-NL" dirty="0"/>
              <a:t> = 10 ∙ 0,05 = 0,50 J</a:t>
            </a:r>
          </a:p>
        </p:txBody>
      </p:sp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568455"/>
              </p:ext>
            </p:extLst>
          </p:nvPr>
        </p:nvGraphicFramePr>
        <p:xfrm>
          <a:off x="7464152" y="1628800"/>
          <a:ext cx="375666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54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Algemeen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 de uitrekking van de veer geldt: </a:t>
            </a:r>
            <a:r>
              <a:rPr lang="nl-NL" i="1" dirty="0"/>
              <a:t>F</a:t>
            </a:r>
            <a:r>
              <a:rPr lang="nl-NL" dirty="0"/>
              <a:t> = </a:t>
            </a:r>
            <a:r>
              <a:rPr lang="nl-NL" i="1" dirty="0"/>
              <a:t>C</a:t>
            </a:r>
            <a:r>
              <a:rPr lang="nl-NL" dirty="0"/>
              <a:t> ∙ </a:t>
            </a:r>
            <a:r>
              <a:rPr lang="nl-NL" i="1" dirty="0"/>
              <a:t>u</a:t>
            </a:r>
          </a:p>
          <a:p>
            <a:endParaRPr lang="nl-NL" dirty="0"/>
          </a:p>
          <a:p>
            <a:r>
              <a:rPr lang="nl-NL" dirty="0"/>
              <a:t>dus </a:t>
            </a:r>
            <a:r>
              <a:rPr lang="nl-NL" i="1" dirty="0" err="1"/>
              <a:t>F</a:t>
            </a:r>
            <a:r>
              <a:rPr lang="nl-NL" baseline="-25000" dirty="0" err="1"/>
              <a:t>gem</a:t>
            </a:r>
            <a:r>
              <a:rPr lang="nl-NL" dirty="0"/>
              <a:t> = ½ </a:t>
            </a:r>
            <a:r>
              <a:rPr lang="nl-NL" i="1" dirty="0"/>
              <a:t>C</a:t>
            </a:r>
            <a:r>
              <a:rPr lang="nl-NL" dirty="0"/>
              <a:t> ∙ </a:t>
            </a:r>
            <a:r>
              <a:rPr lang="nl-NL" i="1" dirty="0"/>
              <a:t>u</a:t>
            </a:r>
          </a:p>
          <a:p>
            <a:endParaRPr lang="nl-NL" dirty="0"/>
          </a:p>
          <a:p>
            <a:r>
              <a:rPr lang="nl-NL" dirty="0"/>
              <a:t>Voor de arbeid geldt: </a:t>
            </a:r>
            <a:r>
              <a:rPr lang="nl-NL" i="1" dirty="0"/>
              <a:t>W</a:t>
            </a:r>
            <a:r>
              <a:rPr lang="nl-NL" dirty="0"/>
              <a:t> = </a:t>
            </a:r>
            <a:r>
              <a:rPr lang="nl-NL" i="1" dirty="0" err="1"/>
              <a:t>F</a:t>
            </a:r>
            <a:r>
              <a:rPr lang="nl-NL" baseline="-25000" dirty="0" err="1"/>
              <a:t>gem</a:t>
            </a:r>
            <a:r>
              <a:rPr lang="nl-NL" dirty="0"/>
              <a:t> ∙ </a:t>
            </a:r>
            <a:r>
              <a:rPr lang="nl-NL" i="1" dirty="0"/>
              <a:t>s</a:t>
            </a:r>
            <a:r>
              <a:rPr lang="nl-NL" dirty="0"/>
              <a:t> = ( ½ </a:t>
            </a:r>
            <a:r>
              <a:rPr lang="nl-NL" i="1" dirty="0"/>
              <a:t>C</a:t>
            </a:r>
            <a:r>
              <a:rPr lang="nl-NL" dirty="0"/>
              <a:t> ∙ </a:t>
            </a:r>
            <a:r>
              <a:rPr lang="nl-NL" i="1" dirty="0"/>
              <a:t>u</a:t>
            </a:r>
            <a:r>
              <a:rPr lang="nl-NL" dirty="0"/>
              <a:t> ) ∙ </a:t>
            </a:r>
            <a:r>
              <a:rPr lang="nl-NL" i="1" dirty="0"/>
              <a:t>u</a:t>
            </a:r>
            <a:r>
              <a:rPr lang="nl-NL" dirty="0"/>
              <a:t> = ½ </a:t>
            </a:r>
            <a:r>
              <a:rPr lang="nl-NL" i="1" dirty="0"/>
              <a:t>C</a:t>
            </a:r>
            <a:r>
              <a:rPr lang="nl-NL" dirty="0"/>
              <a:t> ∙ </a:t>
            </a:r>
            <a:r>
              <a:rPr lang="nl-NL" i="1" dirty="0"/>
              <a:t>u</a:t>
            </a:r>
            <a:r>
              <a:rPr lang="nl-NL" baseline="30000" dirty="0"/>
              <a:t>2</a:t>
            </a:r>
          </a:p>
          <a:p>
            <a:endParaRPr lang="nl-NL" dirty="0"/>
          </a:p>
          <a:p>
            <a:r>
              <a:rPr lang="nl-NL" dirty="0"/>
              <a:t>Voor de opgeslagen veerenergie geldt dus ook: </a:t>
            </a:r>
            <a:r>
              <a:rPr lang="nl-NL" i="1" dirty="0" err="1"/>
              <a:t>E</a:t>
            </a:r>
            <a:r>
              <a:rPr lang="nl-NL" baseline="-25000" dirty="0" err="1"/>
              <a:t>v</a:t>
            </a:r>
            <a:r>
              <a:rPr lang="nl-NL" dirty="0"/>
              <a:t> = ½ </a:t>
            </a:r>
            <a:r>
              <a:rPr lang="nl-NL" i="1" dirty="0"/>
              <a:t>C</a:t>
            </a:r>
            <a:r>
              <a:rPr lang="nl-NL" dirty="0"/>
              <a:t> ∙ </a:t>
            </a:r>
            <a:r>
              <a:rPr lang="nl-NL" i="1" dirty="0"/>
              <a:t>u</a:t>
            </a:r>
            <a:r>
              <a:rPr lang="nl-NL" baseline="30000" dirty="0"/>
              <a:t>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552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maken 18, 27, 15 – 17, 19, 26</a:t>
            </a:r>
          </a:p>
          <a:p>
            <a:r>
              <a:rPr lang="nl-NL" dirty="0"/>
              <a:t>maken 20-25, 28, 29</a:t>
            </a:r>
          </a:p>
        </p:txBody>
      </p:sp>
    </p:spTree>
    <p:extLst>
      <p:ext uri="{BB962C8B-B14F-4D97-AF65-F5344CB8AC3E}">
        <p14:creationId xmlns:p14="http://schemas.microsoft.com/office/powerpoint/2010/main" val="1441723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388085-E802-4263-A488-8CC600F0A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6.3 Wet van behoud van energie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E40F8A-2A63-478B-8117-F7E7D6579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 de paragraaf kun je de wet van behoud van energie toepassen</a:t>
            </a:r>
          </a:p>
        </p:txBody>
      </p:sp>
    </p:spTree>
    <p:extLst>
      <p:ext uri="{BB962C8B-B14F-4D97-AF65-F5344CB8AC3E}">
        <p14:creationId xmlns:p14="http://schemas.microsoft.com/office/powerpoint/2010/main" val="708820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Toepassen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Onderscheid 2 gevallen</a:t>
            </a:r>
          </a:p>
          <a:p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Er werken geen </a:t>
            </a:r>
            <a:r>
              <a:rPr lang="nl-NL" i="1" dirty="0"/>
              <a:t>externe</a:t>
            </a:r>
            <a:r>
              <a:rPr lang="nl-NL" dirty="0"/>
              <a:t> krachten zoals spierkracht, wrijvingskracht, ... . Zwaartekracht en veerkracht mogen wel. Volgens de </a:t>
            </a:r>
            <a:r>
              <a:rPr lang="nl-NL" i="1" dirty="0"/>
              <a:t>wet van behoud van energie</a:t>
            </a:r>
            <a:r>
              <a:rPr lang="nl-NL" dirty="0"/>
              <a:t> blijft de hoeveelheid energie dan constant.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Er werken wel externe krachten de totale hoeveel energie neemt toe of af</a:t>
            </a:r>
          </a:p>
        </p:txBody>
      </p:sp>
    </p:spTree>
    <p:extLst>
      <p:ext uri="{BB962C8B-B14F-4D97-AF65-F5344CB8AC3E}">
        <p14:creationId xmlns:p14="http://schemas.microsoft.com/office/powerpoint/2010/main" val="2358125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52704"/>
          </a:xfrm>
        </p:spPr>
        <p:txBody>
          <a:bodyPr/>
          <a:lstStyle/>
          <a:p>
            <a:r>
              <a:rPr lang="nl-NL" dirty="0"/>
              <a:t>Situatie 1: geen externe krachten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35480"/>
            <a:ext cx="7646640" cy="4389120"/>
          </a:xfrm>
        </p:spPr>
        <p:txBody>
          <a:bodyPr/>
          <a:lstStyle/>
          <a:p>
            <a:r>
              <a:rPr lang="nl-NL" dirty="0"/>
              <a:t>gebruik: </a:t>
            </a:r>
            <a:r>
              <a:rPr lang="nl-NL" i="1" dirty="0" err="1"/>
              <a:t>E</a:t>
            </a:r>
            <a:r>
              <a:rPr lang="nl-NL" baseline="-25000" dirty="0" err="1"/>
              <a:t>tot,A</a:t>
            </a:r>
            <a:r>
              <a:rPr lang="nl-NL" dirty="0"/>
              <a:t> = </a:t>
            </a:r>
            <a:r>
              <a:rPr lang="nl-NL" i="1" dirty="0" err="1"/>
              <a:t>E</a:t>
            </a:r>
            <a:r>
              <a:rPr lang="nl-NL" baseline="-25000" dirty="0" err="1"/>
              <a:t>tot,B</a:t>
            </a:r>
            <a:endParaRPr lang="nl-NL" baseline="-25000" dirty="0"/>
          </a:p>
          <a:p>
            <a:r>
              <a:rPr lang="nl-NL" dirty="0"/>
              <a:t>Welke energievormen heb je in A?</a:t>
            </a:r>
          </a:p>
          <a:p>
            <a:r>
              <a:rPr lang="nl-NL" dirty="0"/>
              <a:t>alleen zwaarte-energie </a:t>
            </a:r>
            <a:r>
              <a:rPr lang="nl-NL" i="1" dirty="0" err="1"/>
              <a:t>E</a:t>
            </a:r>
            <a:r>
              <a:rPr lang="nl-NL" baseline="-25000" dirty="0" err="1"/>
              <a:t>z,A</a:t>
            </a:r>
            <a:r>
              <a:rPr lang="nl-NL" dirty="0"/>
              <a:t> = </a:t>
            </a:r>
            <a:r>
              <a:rPr lang="nl-NL" i="1" dirty="0"/>
              <a:t>m ∙ g ∙ h</a:t>
            </a:r>
          </a:p>
          <a:p>
            <a:endParaRPr lang="nl-NL" dirty="0"/>
          </a:p>
          <a:p>
            <a:r>
              <a:rPr lang="nl-NL" dirty="0"/>
              <a:t>Welke energievormen heb je B?</a:t>
            </a:r>
          </a:p>
          <a:p>
            <a:r>
              <a:rPr lang="nl-NL" dirty="0"/>
              <a:t>alleen kinetische energie </a:t>
            </a:r>
            <a:r>
              <a:rPr lang="nl-NL" i="1" dirty="0" err="1"/>
              <a:t>E</a:t>
            </a:r>
            <a:r>
              <a:rPr lang="nl-NL" baseline="-25000" dirty="0" err="1"/>
              <a:t>k,B</a:t>
            </a:r>
            <a:r>
              <a:rPr lang="nl-NL" dirty="0"/>
              <a:t> = ½ </a:t>
            </a:r>
            <a:r>
              <a:rPr lang="nl-NL" i="1" dirty="0"/>
              <a:t>m</a:t>
            </a:r>
            <a:r>
              <a:rPr lang="nl-NL" dirty="0"/>
              <a:t> ∙ </a:t>
            </a:r>
            <a:r>
              <a:rPr lang="nl-NL" i="1" dirty="0"/>
              <a:t>v</a:t>
            </a:r>
            <a:r>
              <a:rPr lang="nl-NL" baseline="30000" dirty="0"/>
              <a:t>2</a:t>
            </a:r>
            <a:endParaRPr lang="nl-NL" dirty="0"/>
          </a:p>
          <a:p>
            <a:endParaRPr lang="nl-NL" dirty="0"/>
          </a:p>
          <a:p>
            <a:r>
              <a:rPr lang="nl-NL" dirty="0"/>
              <a:t>dus: </a:t>
            </a:r>
            <a:r>
              <a:rPr lang="nl-NL" i="1" dirty="0" err="1"/>
              <a:t>E</a:t>
            </a:r>
            <a:r>
              <a:rPr lang="nl-NL" baseline="-25000" dirty="0" err="1"/>
              <a:t>tot,A</a:t>
            </a:r>
            <a:r>
              <a:rPr lang="nl-NL" dirty="0"/>
              <a:t> = </a:t>
            </a:r>
            <a:r>
              <a:rPr lang="nl-NL" i="1" dirty="0" err="1"/>
              <a:t>E</a:t>
            </a:r>
            <a:r>
              <a:rPr lang="nl-NL" baseline="-25000" dirty="0" err="1"/>
              <a:t>tot,B</a:t>
            </a:r>
            <a:r>
              <a:rPr lang="nl-NL" baseline="30000" dirty="0"/>
              <a:t>   </a:t>
            </a:r>
            <a:r>
              <a:rPr lang="nl-NL" dirty="0">
                <a:sym typeface="Wingdings" panose="05000000000000000000" pitchFamily="2" charset="2"/>
              </a:rPr>
              <a:t>   </a:t>
            </a:r>
            <a:r>
              <a:rPr lang="nl-NL" i="1" strike="sngStrike" dirty="0"/>
              <a:t>m</a:t>
            </a:r>
            <a:r>
              <a:rPr lang="nl-NL" i="1" dirty="0"/>
              <a:t> ∙ g ∙ h = </a:t>
            </a:r>
            <a:r>
              <a:rPr lang="nl-NL" dirty="0"/>
              <a:t>½ </a:t>
            </a:r>
            <a:r>
              <a:rPr lang="nl-NL" i="1" strike="sngStrike" dirty="0"/>
              <a:t>m</a:t>
            </a:r>
            <a:r>
              <a:rPr lang="nl-NL" dirty="0"/>
              <a:t> ∙ </a:t>
            </a:r>
            <a:r>
              <a:rPr lang="nl-NL" i="1" dirty="0"/>
              <a:t>v</a:t>
            </a:r>
            <a:r>
              <a:rPr lang="nl-NL" baseline="30000" dirty="0"/>
              <a:t>2</a:t>
            </a:r>
            <a:endParaRPr lang="nl-NL" dirty="0"/>
          </a:p>
          <a:p>
            <a:r>
              <a:rPr lang="nl-NL" dirty="0"/>
              <a:t>als bv.  </a:t>
            </a:r>
            <a:r>
              <a:rPr lang="nl-NL" i="1" dirty="0"/>
              <a:t>h</a:t>
            </a:r>
            <a:r>
              <a:rPr lang="nl-NL" dirty="0"/>
              <a:t> = 5 m   </a:t>
            </a:r>
            <a:r>
              <a:rPr lang="nl-NL" dirty="0">
                <a:sym typeface="Wingdings" panose="05000000000000000000" pitchFamily="2" charset="2"/>
              </a:rPr>
              <a:t>   9,8</a:t>
            </a:r>
            <a:r>
              <a:rPr lang="nl-NL" dirty="0"/>
              <a:t> ∙ 5 = ½ </a:t>
            </a:r>
            <a:r>
              <a:rPr lang="nl-NL" i="1" dirty="0"/>
              <a:t>v</a:t>
            </a:r>
            <a:r>
              <a:rPr lang="nl-NL" baseline="30000" dirty="0"/>
              <a:t>2   </a:t>
            </a:r>
            <a:r>
              <a:rPr lang="nl-NL" dirty="0">
                <a:sym typeface="Wingdings" panose="05000000000000000000" pitchFamily="2" charset="2"/>
              </a:rPr>
              <a:t> v = 9,9 m/s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5" descr="b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12" y="2348880"/>
            <a:ext cx="254635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3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51B638-CEF7-44EC-8D75-A5B8E58C3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6.1 Energieomzettingen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B903FB-7354-4306-965E-BD2914FF8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 deze paragraaf …</a:t>
            </a:r>
          </a:p>
          <a:p>
            <a:pPr lvl="1"/>
            <a:r>
              <a:rPr lang="nl-NL" dirty="0"/>
              <a:t>kun je een aantal vormen van energie noemen.</a:t>
            </a:r>
          </a:p>
          <a:p>
            <a:pPr lvl="1"/>
            <a:r>
              <a:rPr lang="nl-NL" dirty="0"/>
              <a:t>weet je dat kinetische energie en bewegingsenergie hetzelfde is</a:t>
            </a:r>
          </a:p>
          <a:p>
            <a:pPr lvl="1"/>
            <a:r>
              <a:rPr lang="nl-NL" dirty="0"/>
              <a:t>weet je dat voorwerpen die energie bezitten, arbeid kunnen verrichten</a:t>
            </a:r>
          </a:p>
          <a:p>
            <a:pPr lvl="1"/>
            <a:r>
              <a:rPr lang="nl-NL" dirty="0"/>
              <a:t>kun je uitleggen dat je geen energie kunt opwekken, alleen maar omzetten</a:t>
            </a:r>
          </a:p>
          <a:p>
            <a:pPr lvl="1"/>
            <a:r>
              <a:rPr lang="nl-NL" dirty="0"/>
              <a:t>ken je de belangrijkste behoudswet: </a:t>
            </a:r>
            <a:r>
              <a:rPr lang="nl-NL" i="1" dirty="0"/>
              <a:t>wet van behoud van energie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1037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2" name="Invoegtoepassing 1" title="PhET Sims - Science / Math">
                <a:extLst>
                  <a:ext uri="{FF2B5EF4-FFF2-40B4-BE49-F238E27FC236}">
                    <a16:creationId xmlns:a16="http://schemas.microsoft.com/office/drawing/2014/main" id="{89F34FAC-39DE-48A9-93D9-BE3339DB08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7121364"/>
                  </p:ext>
                </p:extLst>
              </p:nvPr>
            </p:nvGraphicFramePr>
            <p:xfrm>
              <a:off x="407368" y="260648"/>
              <a:ext cx="11377264" cy="6336704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2" name="Invoegtoepassing 1" title="PhET Sims - Science / Math">
                <a:extLst>
                  <a:ext uri="{FF2B5EF4-FFF2-40B4-BE49-F238E27FC236}">
                    <a16:creationId xmlns:a16="http://schemas.microsoft.com/office/drawing/2014/main" id="{89F34FAC-39DE-48A9-93D9-BE3339DB08D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7368" y="260648"/>
                <a:ext cx="11377264" cy="633670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4325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situatie 2: wel externe krachten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Door de arbeid van de krachten neemt de energie toe of af.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Werkwijze:    </a:t>
            </a:r>
            <a:r>
              <a:rPr lang="nl-NL" i="1" dirty="0" err="1"/>
              <a:t>E</a:t>
            </a:r>
            <a:r>
              <a:rPr lang="nl-NL" baseline="-25000" dirty="0" err="1"/>
              <a:t>k,A</a:t>
            </a:r>
            <a:r>
              <a:rPr lang="nl-NL" dirty="0"/>
              <a:t> + </a:t>
            </a:r>
            <a:r>
              <a:rPr lang="nl-NL" i="1" dirty="0" err="1"/>
              <a:t>W</a:t>
            </a:r>
            <a:r>
              <a:rPr lang="nl-NL" baseline="-25000" dirty="0" err="1"/>
              <a:t>som</a:t>
            </a:r>
            <a:r>
              <a:rPr lang="nl-NL" dirty="0"/>
              <a:t> = </a:t>
            </a:r>
            <a:r>
              <a:rPr lang="nl-NL" i="1" dirty="0" err="1"/>
              <a:t>E</a:t>
            </a:r>
            <a:r>
              <a:rPr lang="nl-NL" baseline="-25000" dirty="0" err="1"/>
              <a:t>k,B</a:t>
            </a:r>
            <a:r>
              <a:rPr lang="nl-NL" dirty="0"/>
              <a:t>      of     </a:t>
            </a:r>
            <a:r>
              <a:rPr lang="el-GR" dirty="0"/>
              <a:t>Δ</a:t>
            </a:r>
            <a:r>
              <a:rPr lang="nl-NL" i="1" dirty="0"/>
              <a:t>E</a:t>
            </a:r>
            <a:r>
              <a:rPr lang="nl-NL" baseline="-25000" dirty="0"/>
              <a:t>k</a:t>
            </a:r>
            <a:r>
              <a:rPr lang="nl-NL" dirty="0"/>
              <a:t> = </a:t>
            </a:r>
            <a:r>
              <a:rPr lang="nl-NL" i="1" dirty="0" err="1"/>
              <a:t>W</a:t>
            </a:r>
            <a:r>
              <a:rPr lang="nl-NL" baseline="-25000" dirty="0" err="1"/>
              <a:t>som</a:t>
            </a:r>
            <a:endParaRPr lang="nl-NL" baseline="-25000" dirty="0"/>
          </a:p>
          <a:p>
            <a:endParaRPr lang="nl-NL" dirty="0"/>
          </a:p>
        </p:txBody>
      </p:sp>
      <p:pic>
        <p:nvPicPr>
          <p:cNvPr id="4" name="Afbeelding 3" descr="arbeid tota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2708920"/>
            <a:ext cx="650721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919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Vallende bal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35480"/>
            <a:ext cx="7502624" cy="4389120"/>
          </a:xfrm>
        </p:spPr>
        <p:txBody>
          <a:bodyPr/>
          <a:lstStyle/>
          <a:p>
            <a:r>
              <a:rPr lang="nl-NL" dirty="0"/>
              <a:t>het probleem met de vallende bal kun je ook oplossen op de tweede manier</a:t>
            </a:r>
          </a:p>
          <a:p>
            <a:endParaRPr lang="nl-NL" dirty="0"/>
          </a:p>
          <a:p>
            <a:r>
              <a:rPr lang="nl-NL" dirty="0"/>
              <a:t>Welke kracht verricht arbeid?</a:t>
            </a:r>
          </a:p>
          <a:p>
            <a:r>
              <a:rPr lang="nl-NL" dirty="0"/>
              <a:t>zwaartekracht: </a:t>
            </a:r>
            <a:r>
              <a:rPr lang="nl-NL" i="1" dirty="0"/>
              <a:t>W</a:t>
            </a:r>
            <a:r>
              <a:rPr lang="nl-NL" dirty="0"/>
              <a:t> = </a:t>
            </a:r>
            <a:r>
              <a:rPr lang="nl-NL" i="1" dirty="0"/>
              <a:t>F ∙ s</a:t>
            </a:r>
            <a:r>
              <a:rPr lang="nl-NL" dirty="0"/>
              <a:t> = </a:t>
            </a:r>
            <a:r>
              <a:rPr lang="nl-NL" i="1" dirty="0" err="1"/>
              <a:t>F</a:t>
            </a:r>
            <a:r>
              <a:rPr lang="nl-NL" baseline="-25000" dirty="0" err="1"/>
              <a:t>z</a:t>
            </a:r>
            <a:r>
              <a:rPr lang="nl-NL" dirty="0"/>
              <a:t> </a:t>
            </a:r>
            <a:r>
              <a:rPr lang="nl-NL" i="1" dirty="0"/>
              <a:t>∙ h</a:t>
            </a:r>
            <a:r>
              <a:rPr lang="nl-NL" dirty="0"/>
              <a:t> = </a:t>
            </a:r>
            <a:r>
              <a:rPr lang="nl-NL" i="1" dirty="0"/>
              <a:t>m ∙ g ∙ h</a:t>
            </a:r>
          </a:p>
          <a:p>
            <a:endParaRPr lang="nl-NL" dirty="0"/>
          </a:p>
          <a:p>
            <a:r>
              <a:rPr lang="nl-NL" i="1" dirty="0" err="1"/>
              <a:t>E</a:t>
            </a:r>
            <a:r>
              <a:rPr lang="nl-NL" baseline="-25000" dirty="0" err="1"/>
              <a:t>k,A</a:t>
            </a:r>
            <a:r>
              <a:rPr lang="nl-NL" dirty="0"/>
              <a:t> + </a:t>
            </a:r>
            <a:r>
              <a:rPr lang="nl-NL" i="1" dirty="0" err="1"/>
              <a:t>W</a:t>
            </a:r>
            <a:r>
              <a:rPr lang="nl-NL" baseline="-25000" dirty="0" err="1"/>
              <a:t>som</a:t>
            </a:r>
            <a:r>
              <a:rPr lang="nl-NL" dirty="0"/>
              <a:t> = </a:t>
            </a:r>
            <a:r>
              <a:rPr lang="nl-NL" i="1" dirty="0" err="1"/>
              <a:t>E</a:t>
            </a:r>
            <a:r>
              <a:rPr lang="nl-NL" baseline="-25000" dirty="0" err="1"/>
              <a:t>k,B</a:t>
            </a:r>
            <a:r>
              <a:rPr lang="nl-NL" baseline="30000" dirty="0"/>
              <a:t>    </a:t>
            </a:r>
            <a:r>
              <a:rPr lang="nl-NL" dirty="0"/>
              <a:t>  </a:t>
            </a:r>
            <a:r>
              <a:rPr lang="nl-NL" dirty="0">
                <a:sym typeface="Wingdings" panose="05000000000000000000" pitchFamily="2" charset="2"/>
              </a:rPr>
              <a:t>  0 + </a:t>
            </a:r>
            <a:r>
              <a:rPr lang="nl-NL" i="1" strike="sngStrike" dirty="0">
                <a:sym typeface="Wingdings" panose="05000000000000000000" pitchFamily="2" charset="2"/>
              </a:rPr>
              <a:t>m</a:t>
            </a:r>
            <a:r>
              <a:rPr lang="nl-NL" i="1" dirty="0"/>
              <a:t> ∙ </a:t>
            </a:r>
            <a:r>
              <a:rPr lang="nl-NL" i="1" dirty="0">
                <a:sym typeface="Wingdings" panose="05000000000000000000" pitchFamily="2" charset="2"/>
              </a:rPr>
              <a:t>g</a:t>
            </a:r>
            <a:r>
              <a:rPr lang="nl-NL" i="1" dirty="0"/>
              <a:t> ∙ </a:t>
            </a:r>
            <a:r>
              <a:rPr lang="nl-NL" i="1" dirty="0">
                <a:sym typeface="Wingdings" panose="05000000000000000000" pitchFamily="2" charset="2"/>
              </a:rPr>
              <a:t>h</a:t>
            </a:r>
            <a:r>
              <a:rPr lang="nl-NL" dirty="0">
                <a:sym typeface="Wingdings" panose="05000000000000000000" pitchFamily="2" charset="2"/>
              </a:rPr>
              <a:t> = ½ </a:t>
            </a:r>
            <a:r>
              <a:rPr lang="nl-NL" i="1" strike="sngStrike" dirty="0">
                <a:sym typeface="Wingdings" panose="05000000000000000000" pitchFamily="2" charset="2"/>
              </a:rPr>
              <a:t>m</a:t>
            </a:r>
            <a:r>
              <a:rPr lang="nl-NL" i="1" dirty="0"/>
              <a:t> ∙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i="1" dirty="0">
                <a:sym typeface="Wingdings" panose="05000000000000000000" pitchFamily="2" charset="2"/>
              </a:rPr>
              <a:t>v</a:t>
            </a:r>
            <a:r>
              <a:rPr lang="nl-NL" baseline="-25000" dirty="0">
                <a:sym typeface="Wingdings" panose="05000000000000000000" pitchFamily="2" charset="2"/>
              </a:rPr>
              <a:t>B</a:t>
            </a:r>
            <a:r>
              <a:rPr lang="nl-NL" baseline="30000" dirty="0">
                <a:sym typeface="Wingdings" panose="05000000000000000000" pitchFamily="2" charset="2"/>
              </a:rPr>
              <a:t>2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5" descr="bal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2060848"/>
            <a:ext cx="254635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35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maken 32, 35, 37, 39</a:t>
            </a:r>
          </a:p>
          <a:p>
            <a:r>
              <a:rPr lang="nl-NL" dirty="0"/>
              <a:t>maken 31, 36, 38, 41</a:t>
            </a:r>
          </a:p>
        </p:txBody>
      </p:sp>
    </p:spTree>
    <p:extLst>
      <p:ext uri="{BB962C8B-B14F-4D97-AF65-F5344CB8AC3E}">
        <p14:creationId xmlns:p14="http://schemas.microsoft.com/office/powerpoint/2010/main" val="2230298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CB0EC1-0226-4F3F-9355-EC4358887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6.4 Energie door verbranding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72B087-8FE7-448E-B2FB-620B0B4A6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 deze paragraaf:</a:t>
            </a:r>
          </a:p>
          <a:p>
            <a:r>
              <a:rPr lang="nl-NL" dirty="0"/>
              <a:t>weet je dat bij een verbranding chemische energie wordt omgezet in warmte</a:t>
            </a:r>
          </a:p>
          <a:p>
            <a:r>
              <a:rPr lang="nl-NL" dirty="0"/>
              <a:t>kun je de stookwaarde opzoeken in </a:t>
            </a:r>
            <a:r>
              <a:rPr lang="nl-NL" dirty="0" err="1"/>
              <a:t>Binas</a:t>
            </a:r>
            <a:endParaRPr lang="nl-NL" dirty="0"/>
          </a:p>
          <a:p>
            <a:r>
              <a:rPr lang="nl-NL" dirty="0"/>
              <a:t>weet je dat eenheid van stookwaarde J/m</a:t>
            </a:r>
            <a:r>
              <a:rPr lang="nl-NL" baseline="30000" dirty="0"/>
              <a:t>3 </a:t>
            </a:r>
            <a:r>
              <a:rPr lang="nl-NL" dirty="0"/>
              <a:t>of J/kg is</a:t>
            </a:r>
          </a:p>
          <a:p>
            <a:r>
              <a:rPr lang="nl-NL" dirty="0"/>
              <a:t>weet je dat stookwaarde en voedingswaarde eigenlijk hetzelfde is.</a:t>
            </a:r>
          </a:p>
          <a:p>
            <a:r>
              <a:rPr lang="nl-NL" dirty="0"/>
              <a:t>kun je een aantal factoren opnoemen om zuiniger te rijden</a:t>
            </a:r>
          </a:p>
        </p:txBody>
      </p:sp>
    </p:spTree>
    <p:extLst>
      <p:ext uri="{BB962C8B-B14F-4D97-AF65-F5344CB8AC3E}">
        <p14:creationId xmlns:p14="http://schemas.microsoft.com/office/powerpoint/2010/main" val="1018266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Energie door verbranding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/>
                  <a:t>Bij verbranding wordt chemische energie omgezet in warmte</a:t>
                </a:r>
              </a:p>
              <a:p>
                <a:r>
                  <a:rPr lang="nl-NL" dirty="0"/>
                  <a:t>De energie die per m</a:t>
                </a:r>
                <a:r>
                  <a:rPr lang="nl-NL" baseline="30000" dirty="0"/>
                  <a:t>3</a:t>
                </a:r>
                <a:r>
                  <a:rPr lang="nl-NL" dirty="0"/>
                  <a:t> of kg vrijkomt noem je:</a:t>
                </a:r>
              </a:p>
              <a:p>
                <a:pPr lvl="1"/>
                <a:r>
                  <a:rPr lang="nl-NL" dirty="0"/>
                  <a:t>stookwaarde bij brandstof (benzine, gas, …)</a:t>
                </a:r>
              </a:p>
              <a:p>
                <a:pPr lvl="1"/>
                <a:r>
                  <a:rPr lang="nl-NL" dirty="0"/>
                  <a:t>voedingswaarde bij voedsel</a:t>
                </a:r>
              </a:p>
              <a:p>
                <a:pPr lvl="1"/>
                <a:endParaRPr lang="nl-NL" dirty="0"/>
              </a:p>
              <a:p>
                <a:r>
                  <a:rPr lang="nl-NL" dirty="0"/>
                  <a:t>formule:</a:t>
                </a:r>
              </a:p>
              <a:p>
                <a:pPr marL="717550" indent="0" defTabSz="896938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𝑐h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𝑐h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nl-NL" b="0" i="1" dirty="0">
                  <a:latin typeface="Cambria Math" panose="02040503050406030204" pitchFamily="18" charset="0"/>
                </a:endParaRPr>
              </a:p>
              <a:p>
                <a:endParaRPr lang="nl-NL" dirty="0"/>
              </a:p>
              <a:p>
                <a:r>
                  <a:rPr lang="nl-NL" dirty="0"/>
                  <a:t>met </a:t>
                </a:r>
                <a:r>
                  <a:rPr lang="nl-NL" i="1" dirty="0"/>
                  <a:t>r</a:t>
                </a:r>
                <a:r>
                  <a:rPr lang="nl-NL" dirty="0"/>
                  <a:t> de stookwaarde</a:t>
                </a: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125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5220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maken 43 t/m 49</a:t>
            </a:r>
          </a:p>
          <a:p>
            <a:pPr marL="0" indent="0">
              <a:buNone/>
            </a:pPr>
            <a:r>
              <a:rPr lang="nl-NL" i="1" dirty="0"/>
              <a:t>of</a:t>
            </a:r>
          </a:p>
          <a:p>
            <a:pPr marL="0" indent="0">
              <a:buNone/>
            </a:pPr>
            <a:r>
              <a:rPr lang="nl-NL" dirty="0"/>
              <a:t>47 t/m 51 </a:t>
            </a:r>
          </a:p>
        </p:txBody>
      </p:sp>
    </p:spTree>
    <p:extLst>
      <p:ext uri="{BB962C8B-B14F-4D97-AF65-F5344CB8AC3E}">
        <p14:creationId xmlns:p14="http://schemas.microsoft.com/office/powerpoint/2010/main" val="3540718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DB4AA-901C-4F7D-8C1B-A13B1AC2B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6.5 Vermogen en rendement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8C3E6E-B169-4A28-AEC4-A1B7D7FF6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 deze paragraaf:</a:t>
            </a:r>
          </a:p>
          <a:p>
            <a:pPr lvl="1"/>
            <a:r>
              <a:rPr lang="nl-NL" dirty="0"/>
              <a:t>ken je het verband tussen arbeid en vermogen</a:t>
            </a:r>
          </a:p>
          <a:p>
            <a:pPr lvl="1"/>
            <a:r>
              <a:rPr lang="nl-NL" dirty="0"/>
              <a:t>kun je het rendement van een energie-omzetting uitrekenen</a:t>
            </a:r>
          </a:p>
          <a:p>
            <a:pPr lvl="1"/>
            <a:r>
              <a:rPr lang="nl-NL" dirty="0"/>
              <a:t>ken je het verband tussen vermogen, kracht (constant) en snelheid</a:t>
            </a:r>
          </a:p>
        </p:txBody>
      </p:sp>
    </p:spTree>
    <p:extLst>
      <p:ext uri="{BB962C8B-B14F-4D97-AF65-F5344CB8AC3E}">
        <p14:creationId xmlns:p14="http://schemas.microsoft.com/office/powerpoint/2010/main" val="3439737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Vermogen </a:t>
            </a:r>
            <a:r>
              <a:rPr lang="nl-NL" i="1" dirty="0"/>
              <a:t>P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/>
                  <a:t>Vermogen </a:t>
                </a:r>
                <a:r>
                  <a:rPr lang="nl-NL" i="1" dirty="0"/>
                  <a:t>P</a:t>
                </a:r>
                <a:r>
                  <a:rPr lang="nl-NL" dirty="0"/>
                  <a:t> is de hoeveelheid arbeid die je per seconde verricht</a:t>
                </a:r>
              </a:p>
              <a:p>
                <a:endParaRPr lang="nl-NL" dirty="0"/>
              </a:p>
              <a:p>
                <a:pPr marL="717550" indent="-71755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nl-NL" b="0" dirty="0"/>
              </a:p>
              <a:p>
                <a:pPr marL="0" indent="0">
                  <a:buNone/>
                </a:pPr>
                <a:endParaRPr lang="nl-NL" dirty="0"/>
              </a:p>
              <a:p>
                <a:r>
                  <a:rPr lang="nl-NL" dirty="0"/>
                  <a:t>De eenheid van vermogen is watt (W)</a:t>
                </a:r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125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67512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Vermogen bij </a:t>
            </a:r>
            <a:r>
              <a:rPr lang="nl-NL" i="1" dirty="0"/>
              <a:t>constante</a:t>
            </a:r>
            <a:r>
              <a:rPr lang="nl-NL" dirty="0"/>
              <a:t> snelheid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/>
                  <a:t>bij constante snelheid geldt:</a:t>
                </a:r>
                <a:r>
                  <a:rPr lang="nl-NL" i="1" dirty="0"/>
                  <a:t> s = v ∙ t</a:t>
                </a:r>
              </a:p>
              <a:p>
                <a:endParaRPr lang="nl-NL" i="1" dirty="0"/>
              </a:p>
              <a:p>
                <a:r>
                  <a:rPr lang="nl-NL" dirty="0"/>
                  <a:t>en voor de geleverde arbeid: </a:t>
                </a:r>
                <a:r>
                  <a:rPr lang="nl-NL" i="1" dirty="0"/>
                  <a:t>W</a:t>
                </a:r>
                <a:r>
                  <a:rPr lang="nl-NL" dirty="0"/>
                  <a:t> = </a:t>
                </a:r>
                <a:r>
                  <a:rPr lang="nl-NL" i="1" dirty="0"/>
                  <a:t>F ∙ s = F ∙ v ∙ t</a:t>
                </a:r>
              </a:p>
              <a:p>
                <a:endParaRPr lang="nl-NL" i="1" dirty="0"/>
              </a:p>
              <a:p>
                <a:r>
                  <a:rPr lang="nl-NL" dirty="0"/>
                  <a:t>en ten slotte voor het geleverde vermogen: </a:t>
                </a:r>
              </a:p>
              <a:p>
                <a:endParaRPr lang="nl-NL" dirty="0"/>
              </a:p>
              <a:p>
                <a:pPr marL="98583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nl-NL" b="0" i="1" strike="sngStrike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nl-NL" b="0" i="1" strike="sngStrike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nl-NL" b="0" dirty="0"/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125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774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Energie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Energie is een abstract begrip; je kunt energie niet zien of voelen</a:t>
            </a:r>
          </a:p>
          <a:p>
            <a:endParaRPr lang="nl-NL" dirty="0"/>
          </a:p>
          <a:p>
            <a:r>
              <a:rPr lang="nl-NL" dirty="0"/>
              <a:t>Vormen van energie zijn:</a:t>
            </a:r>
          </a:p>
          <a:p>
            <a:pPr lvl="1"/>
            <a:r>
              <a:rPr lang="nl-NL" dirty="0"/>
              <a:t>chemische energie (voedsel, brandstoffen) </a:t>
            </a:r>
            <a:r>
              <a:rPr lang="nl-NL" i="1" dirty="0" err="1"/>
              <a:t>E</a:t>
            </a:r>
            <a:r>
              <a:rPr lang="nl-NL" baseline="-25000" dirty="0" err="1"/>
              <a:t>ch</a:t>
            </a:r>
            <a:endParaRPr lang="nl-NL" baseline="-25000" dirty="0"/>
          </a:p>
          <a:p>
            <a:pPr lvl="1"/>
            <a:r>
              <a:rPr lang="nl-NL" dirty="0"/>
              <a:t>veerenergie </a:t>
            </a:r>
            <a:r>
              <a:rPr lang="nl-NL" i="1" dirty="0" err="1"/>
              <a:t>E</a:t>
            </a:r>
            <a:r>
              <a:rPr lang="nl-NL" baseline="-25000" dirty="0" err="1"/>
              <a:t>v</a:t>
            </a:r>
            <a:endParaRPr lang="nl-NL" baseline="-25000" dirty="0"/>
          </a:p>
          <a:p>
            <a:pPr lvl="1"/>
            <a:r>
              <a:rPr lang="nl-NL" dirty="0"/>
              <a:t>bewegingsenergie of kinetische energie </a:t>
            </a:r>
            <a:r>
              <a:rPr lang="nl-NL" i="1" dirty="0"/>
              <a:t>E</a:t>
            </a:r>
            <a:r>
              <a:rPr lang="nl-NL" baseline="-25000" dirty="0"/>
              <a:t>k</a:t>
            </a:r>
          </a:p>
          <a:p>
            <a:pPr lvl="1"/>
            <a:r>
              <a:rPr lang="nl-NL" dirty="0"/>
              <a:t>stralingsenergie </a:t>
            </a:r>
            <a:r>
              <a:rPr lang="nl-NL" i="1" dirty="0" err="1"/>
              <a:t>E</a:t>
            </a:r>
            <a:r>
              <a:rPr lang="nl-NL" baseline="-25000" dirty="0" err="1"/>
              <a:t>str</a:t>
            </a:r>
            <a:endParaRPr lang="nl-NL" dirty="0"/>
          </a:p>
          <a:p>
            <a:pPr lvl="1"/>
            <a:r>
              <a:rPr lang="nl-NL" dirty="0"/>
              <a:t>warmte </a:t>
            </a:r>
            <a:r>
              <a:rPr lang="nl-NL" i="1" dirty="0"/>
              <a:t>Q</a:t>
            </a:r>
          </a:p>
          <a:p>
            <a:pPr lvl="1"/>
            <a:r>
              <a:rPr lang="nl-NL" dirty="0"/>
              <a:t>zwaarte-energie </a:t>
            </a:r>
            <a:r>
              <a:rPr lang="nl-NL" i="1" dirty="0" err="1"/>
              <a:t>E</a:t>
            </a:r>
            <a:r>
              <a:rPr lang="nl-NL" baseline="-25000" dirty="0" err="1"/>
              <a:t>z</a:t>
            </a:r>
            <a:endParaRPr lang="nl-NL" baseline="-25000" dirty="0"/>
          </a:p>
          <a:p>
            <a:pPr lvl="1"/>
            <a:endParaRPr lang="nl-NL" baseline="-25000" dirty="0"/>
          </a:p>
          <a:p>
            <a:r>
              <a:rPr lang="nl-NL" dirty="0"/>
              <a:t>Als je energie hebt, kun je arbeid </a:t>
            </a:r>
            <a:r>
              <a:rPr lang="nl-NL" i="1" dirty="0"/>
              <a:t>W</a:t>
            </a:r>
            <a:r>
              <a:rPr lang="nl-NL" dirty="0"/>
              <a:t> verrichten</a:t>
            </a:r>
          </a:p>
        </p:txBody>
      </p:sp>
    </p:spTree>
    <p:extLst>
      <p:ext uri="{BB962C8B-B14F-4D97-AF65-F5344CB8AC3E}">
        <p14:creationId xmlns:p14="http://schemas.microsoft.com/office/powerpoint/2010/main" val="34195408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Rendement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l-NL" dirty="0"/>
                  <a:t>Energie gaat niet verloren</a:t>
                </a:r>
              </a:p>
              <a:p>
                <a:r>
                  <a:rPr lang="nl-NL" dirty="0"/>
                  <a:t>…maar bij elke energie omzetting wordt een deel omgezet in “nuttige” energie en een deel in “niet nuttige” energie (meestal warmte)</a:t>
                </a:r>
              </a:p>
              <a:p>
                <a:endParaRPr lang="nl-NL" dirty="0"/>
              </a:p>
              <a:p>
                <a:r>
                  <a:rPr lang="nl-NL" dirty="0"/>
                  <a:t>Met rendement </a:t>
                </a:r>
                <a:r>
                  <a:rPr lang="el-GR" i="1" dirty="0"/>
                  <a:t>η</a:t>
                </a:r>
                <a:r>
                  <a:rPr lang="nl-NL" dirty="0"/>
                  <a:t> (</a:t>
                </a:r>
                <a:r>
                  <a:rPr lang="nl-NL" dirty="0" err="1"/>
                  <a:t>eta</a:t>
                </a:r>
                <a:r>
                  <a:rPr lang="nl-NL" dirty="0"/>
                  <a:t>) geef je aan welk deel wordt omgezet in nuttige energie</a:t>
                </a:r>
              </a:p>
              <a:p>
                <a:r>
                  <a:rPr lang="nl-NL" dirty="0"/>
                  <a:t>In formule:</a:t>
                </a:r>
              </a:p>
              <a:p>
                <a:pPr marL="89693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𝑛𝑢𝑡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𝑛𝑢𝑡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nl-NL" dirty="0"/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125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10198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maken 53 t/m 58</a:t>
            </a:r>
          </a:p>
          <a:p>
            <a:pPr marL="0" indent="0">
              <a:buNone/>
            </a:pPr>
            <a:r>
              <a:rPr lang="nl-NL" i="1" dirty="0"/>
              <a:t>of</a:t>
            </a:r>
          </a:p>
          <a:p>
            <a:pPr marL="0" indent="0">
              <a:buNone/>
            </a:pPr>
            <a:r>
              <a:rPr lang="nl-NL" dirty="0"/>
              <a:t>maken 57 t/m 60</a:t>
            </a:r>
          </a:p>
        </p:txBody>
      </p:sp>
    </p:spTree>
    <p:extLst>
      <p:ext uri="{BB962C8B-B14F-4D97-AF65-F5344CB8AC3E}">
        <p14:creationId xmlns:p14="http://schemas.microsoft.com/office/powerpoint/2010/main" val="22015122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Video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Natuurkunde voor de 2</a:t>
            </a:r>
            <a:r>
              <a:rPr lang="nl-NL" baseline="30000" dirty="0"/>
              <a:t>de</a:t>
            </a:r>
            <a:r>
              <a:rPr lang="nl-NL" dirty="0"/>
              <a:t> fase</a:t>
            </a:r>
            <a:r>
              <a:rPr lang="nl-NL"/>
              <a:t>: energie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37535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maken 62 </a:t>
            </a:r>
            <a:r>
              <a:rPr lang="nl-NL"/>
              <a:t>t/m 67</a:t>
            </a:r>
          </a:p>
          <a:p>
            <a:pPr marL="0" indent="0">
              <a:buNone/>
            </a:pPr>
            <a:r>
              <a:rPr lang="nl-NL" i="1"/>
              <a:t>of</a:t>
            </a:r>
            <a:endParaRPr lang="nl-NL" i="1" dirty="0"/>
          </a:p>
          <a:p>
            <a:pPr marL="0" indent="0">
              <a:buNone/>
            </a:pPr>
            <a:r>
              <a:rPr lang="nl-NL" dirty="0"/>
              <a:t>maken 66 t/m 69 </a:t>
            </a:r>
          </a:p>
        </p:txBody>
      </p:sp>
    </p:spTree>
    <p:extLst>
      <p:ext uri="{BB962C8B-B14F-4D97-AF65-F5344CB8AC3E}">
        <p14:creationId xmlns:p14="http://schemas.microsoft.com/office/powerpoint/2010/main" val="2886589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Arbeid </a:t>
            </a:r>
            <a:r>
              <a:rPr lang="nl-NL" i="1" dirty="0"/>
              <a:t>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Door arbeid te verrichten voeg je energie toe (positieve arbeid) of neem je energie op (negatieve arbeid) van een voorwerp/systeem</a:t>
            </a:r>
          </a:p>
          <a:p>
            <a:endParaRPr lang="nl-NL" dirty="0"/>
          </a:p>
          <a:p>
            <a:r>
              <a:rPr lang="nl-NL" dirty="0"/>
              <a:t>Arbeid verricht je door een kracht uit te oefenen:</a:t>
            </a:r>
          </a:p>
          <a:p>
            <a:pPr lvl="1"/>
            <a:r>
              <a:rPr lang="nl-NL" dirty="0"/>
              <a:t>kracht in de richting van de verplaatsing (positief)</a:t>
            </a:r>
          </a:p>
          <a:p>
            <a:pPr lvl="1"/>
            <a:r>
              <a:rPr lang="nl-NL" dirty="0"/>
              <a:t>kracht in de tegenovergestelde richting (negatief)</a:t>
            </a:r>
          </a:p>
          <a:p>
            <a:pPr lvl="1"/>
            <a:endParaRPr lang="nl-NL" dirty="0"/>
          </a:p>
          <a:p>
            <a:r>
              <a:rPr lang="nl-NL" dirty="0"/>
              <a:t>Als de kracht constant is geldt:</a:t>
            </a:r>
          </a:p>
          <a:p>
            <a:pPr lvl="1"/>
            <a:r>
              <a:rPr lang="nl-NL" i="1" dirty="0"/>
              <a:t>W = F ∙ s</a:t>
            </a:r>
          </a:p>
          <a:p>
            <a:pPr lvl="1"/>
            <a:endParaRPr lang="nl-NL" dirty="0"/>
          </a:p>
        </p:txBody>
      </p:sp>
      <p:grpSp>
        <p:nvGrpSpPr>
          <p:cNvPr id="4" name="Groep 3"/>
          <p:cNvGrpSpPr/>
          <p:nvPr/>
        </p:nvGrpSpPr>
        <p:grpSpPr>
          <a:xfrm>
            <a:off x="8904312" y="3284984"/>
            <a:ext cx="2053479" cy="724000"/>
            <a:chOff x="2746377" y="2034718"/>
            <a:chExt cx="2435224" cy="894146"/>
          </a:xfrm>
        </p:grpSpPr>
        <p:pic>
          <p:nvPicPr>
            <p:cNvPr id="5" name="Picture 2" descr="http://sweetclipart.com/multisite/sweetclipart/files/car_sedan_red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746377" y="2034718"/>
              <a:ext cx="2435224" cy="894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Rechte verbindingslijn met pijl 5"/>
            <p:cNvCxnSpPr>
              <a:stCxn id="5" idx="3"/>
            </p:cNvCxnSpPr>
            <p:nvPr/>
          </p:nvCxnSpPr>
          <p:spPr>
            <a:xfrm>
              <a:off x="2746377" y="2481791"/>
              <a:ext cx="2032452" cy="1103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kstvak 6"/>
            <p:cNvSpPr txBox="1"/>
            <p:nvPr/>
          </p:nvSpPr>
          <p:spPr>
            <a:xfrm>
              <a:off x="4778829" y="2045756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i="1" dirty="0"/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679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44444E-6 L 0.4026 -0.001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3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Mechanische energie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Mechanische energie zijn energie vormen die te maken hebben met kracht en beweging. De belangrijkste zijn:</a:t>
            </a:r>
          </a:p>
          <a:p>
            <a:pPr lvl="1"/>
            <a:r>
              <a:rPr lang="nl-NL" dirty="0"/>
              <a:t>bewegingsenergie of kinetische energie</a:t>
            </a:r>
          </a:p>
          <a:p>
            <a:pPr lvl="1"/>
            <a:r>
              <a:rPr lang="nl-NL" dirty="0"/>
              <a:t>zwaarte-energie</a:t>
            </a:r>
          </a:p>
          <a:p>
            <a:pPr lvl="1"/>
            <a:r>
              <a:rPr lang="nl-NL" dirty="0"/>
              <a:t>veerenergie</a:t>
            </a:r>
          </a:p>
        </p:txBody>
      </p:sp>
    </p:spTree>
    <p:extLst>
      <p:ext uri="{BB962C8B-B14F-4D97-AF65-F5344CB8AC3E}">
        <p14:creationId xmlns:p14="http://schemas.microsoft.com/office/powerpoint/2010/main" val="68891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Wet van behoud van energie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Energie kun je niet maken of vernietigen; wel omzetten van één vorm in een andere vorm</a:t>
            </a:r>
          </a:p>
          <a:p>
            <a:endParaRPr lang="nl-NL" dirty="0"/>
          </a:p>
          <a:p>
            <a:r>
              <a:rPr lang="nl-NL" dirty="0"/>
              <a:t>Apparaten zetten energie om in andere vormen; liefst in nuttig vormen, maar ook ongewenste vormen (vaak warmte)</a:t>
            </a:r>
          </a:p>
          <a:p>
            <a:endParaRPr lang="nl-NL" dirty="0"/>
          </a:p>
          <a:p>
            <a:r>
              <a:rPr lang="nl-NL" i="1" dirty="0"/>
              <a:t>voorbeeld</a:t>
            </a:r>
            <a:r>
              <a:rPr lang="nl-NL" dirty="0"/>
              <a:t>:</a:t>
            </a:r>
          </a:p>
          <a:p>
            <a:pPr lvl="1"/>
            <a:r>
              <a:rPr lang="nl-NL" dirty="0"/>
              <a:t>Een automotor zet chemische energie uit de brandstof om in bewegingsenergie (nuttig) en warmte (ongewenst)</a:t>
            </a:r>
          </a:p>
        </p:txBody>
      </p:sp>
      <p:pic>
        <p:nvPicPr>
          <p:cNvPr id="1026" name="Picture 2" descr="http://www.arabamoto.com/var/albums/VOLKSWAGEN/2011-Volkswagen-Jetta-photo-gallery/2011_Volkswagen_Jetta_S_engine_auto_motor_new_engine_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384" y="4612792"/>
            <a:ext cx="239981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257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Energie opwekken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935480"/>
            <a:ext cx="6710536" cy="4389120"/>
          </a:xfrm>
        </p:spPr>
        <p:txBody>
          <a:bodyPr/>
          <a:lstStyle/>
          <a:p>
            <a:r>
              <a:rPr lang="nl-NL" dirty="0"/>
              <a:t>Volgens </a:t>
            </a:r>
            <a:r>
              <a:rPr lang="nl-NL" i="1" dirty="0"/>
              <a:t>de wet van behoud van energie </a:t>
            </a:r>
            <a:r>
              <a:rPr lang="nl-NL" dirty="0"/>
              <a:t>is dit een foute term</a:t>
            </a:r>
          </a:p>
          <a:p>
            <a:endParaRPr lang="nl-NL" dirty="0"/>
          </a:p>
          <a:p>
            <a:r>
              <a:rPr lang="nl-NL" dirty="0"/>
              <a:t>Een windmolen zet bewegingsenergie van de lucht om in bewegingsenergie van de wieken. De dynamo/generator zet de bewegingsenergie van de wieken om in elektrische energie</a:t>
            </a:r>
          </a:p>
          <a:p>
            <a:endParaRPr lang="nl-NL" dirty="0"/>
          </a:p>
        </p:txBody>
      </p:sp>
      <p:pic>
        <p:nvPicPr>
          <p:cNvPr id="1026" name="Picture 2" descr="https://www.energievergelijken.nl/images/windmole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1124744"/>
            <a:ext cx="2988097" cy="234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appynews.nl/wp-content/uploads/2009/05/zonnetor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4293096"/>
            <a:ext cx="4099619" cy="1480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324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4 t/m 11    </a:t>
            </a:r>
            <a:r>
              <a:rPr lang="nl-NL" i="1" dirty="0"/>
              <a:t>of</a:t>
            </a:r>
            <a:r>
              <a:rPr lang="nl-NL" dirty="0"/>
              <a:t>     10 t/m 13</a:t>
            </a:r>
          </a:p>
        </p:txBody>
      </p:sp>
    </p:spTree>
    <p:extLst>
      <p:ext uri="{BB962C8B-B14F-4D97-AF65-F5344CB8AC3E}">
        <p14:creationId xmlns:p14="http://schemas.microsoft.com/office/powerpoint/2010/main" val="346797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DD3ED9-612E-4FFB-9433-9C8F1DC0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Mechanische energiesoorten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E6A3DD-AA4F-41FA-92EC-14B6AAD59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 deze paragraaf kun je:</a:t>
            </a:r>
          </a:p>
          <a:p>
            <a:r>
              <a:rPr lang="nl-NL" dirty="0"/>
              <a:t>de zwaarte-energie van een voorwerp berekenen</a:t>
            </a:r>
          </a:p>
          <a:p>
            <a:r>
              <a:rPr lang="nl-NL" dirty="0"/>
              <a:t>de kinetische energie van een voorwerp berekenen</a:t>
            </a:r>
          </a:p>
          <a:p>
            <a:r>
              <a:rPr lang="nl-NL" dirty="0"/>
              <a:t>de veerenergie berekenen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8487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webextensions/webextension1.xml><?xml version="1.0" encoding="utf-8"?>
<we:webextension xmlns:we="http://schemas.microsoft.com/office/webextensions/webextension/2010/11" id="{0011BCB9-6DCF-420F-AA26-1AE708CC78BC}">
  <we:reference id="wa104323558" version="1.0.1.0" store="nl-NL" storeType="OMEX"/>
  <we:alternateReferences>
    <we:reference id="wa104323558" version="1.0.1.0" store="wa104323558" storeType="OMEX"/>
  </we:alternateReferences>
  <we:properties>
    <we:property name="__labs__" value="{&quot;configuration&quot;:{&quot;appVersion&quot;:{&quot;major&quot;:1,&quot;minor&quot;:1},&quot;components&quot;:[{&quot;type&quot;:&quot;Labs.Components.ActivityComponent&quot;,&quot;name&quot;:&quot;Energy Skate Park: Basics&quot;,&quot;values&quot;:{},&quot;data&quot;:{&quot;id&quot;:&quot;phet-https://phet.colorado.edu/sims/html/energy-skate-park-basics/latest/energy-skate-park-basics_en.html&quot;},&quot;secure&quot;:false}],&quot;name&quot;:&quot;Energy Skate Park: Basics&quot;,&quot;timeline&quot;:null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1702</TotalTime>
  <Words>1307</Words>
  <Application>Microsoft Office PowerPoint</Application>
  <PresentationFormat>Breedbeeld</PresentationFormat>
  <Paragraphs>189</Paragraphs>
  <Slides>33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9" baseType="lpstr">
      <vt:lpstr>Calibri</vt:lpstr>
      <vt:lpstr>Cambria Math</vt:lpstr>
      <vt:lpstr>Constantia</vt:lpstr>
      <vt:lpstr>Wingdings</vt:lpstr>
      <vt:lpstr>Wingdings 2</vt:lpstr>
      <vt:lpstr>Stroom</vt:lpstr>
      <vt:lpstr>Energie en beweging</vt:lpstr>
      <vt:lpstr>6.1 Energieomzettingen</vt:lpstr>
      <vt:lpstr>Energie</vt:lpstr>
      <vt:lpstr>Arbeid W</vt:lpstr>
      <vt:lpstr>Mechanische energie</vt:lpstr>
      <vt:lpstr>Wet van behoud van energie</vt:lpstr>
      <vt:lpstr>Energie opwekken</vt:lpstr>
      <vt:lpstr>Huiswerk</vt:lpstr>
      <vt:lpstr>Mechanische energiesoorten</vt:lpstr>
      <vt:lpstr>zwaarte-energie Ez</vt:lpstr>
      <vt:lpstr>Ez = 0</vt:lpstr>
      <vt:lpstr>bewegingsenergie of kinetische energie Ek</vt:lpstr>
      <vt:lpstr>Formule</vt:lpstr>
      <vt:lpstr>Veerenergie Ev</vt:lpstr>
      <vt:lpstr>Algemeen</vt:lpstr>
      <vt:lpstr>Huiswerk</vt:lpstr>
      <vt:lpstr>6.3 Wet van behoud van energie</vt:lpstr>
      <vt:lpstr>Toepassen</vt:lpstr>
      <vt:lpstr>Situatie 1: geen externe krachten</vt:lpstr>
      <vt:lpstr>PowerPoint-presentatie</vt:lpstr>
      <vt:lpstr>situatie 2: wel externe krachten</vt:lpstr>
      <vt:lpstr>Vallende bal</vt:lpstr>
      <vt:lpstr>Huiswerk</vt:lpstr>
      <vt:lpstr>6.4 Energie door verbranding</vt:lpstr>
      <vt:lpstr>Energie door verbranding</vt:lpstr>
      <vt:lpstr>Huiswerk</vt:lpstr>
      <vt:lpstr>6.5 Vermogen en rendement</vt:lpstr>
      <vt:lpstr>Vermogen P</vt:lpstr>
      <vt:lpstr>Vermogen bij constante snelheid</vt:lpstr>
      <vt:lpstr>Rendement</vt:lpstr>
      <vt:lpstr>Huiswerk</vt:lpstr>
      <vt:lpstr>Video</vt:lpstr>
      <vt:lpstr>Huiswerk</vt:lpstr>
    </vt:vector>
  </TitlesOfParts>
  <Company>DNC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Radioactiviteit</dc:title>
  <dc:creator>Kruise</dc:creator>
  <cp:lastModifiedBy>Kruise, L.</cp:lastModifiedBy>
  <cp:revision>147</cp:revision>
  <dcterms:created xsi:type="dcterms:W3CDTF">2011-05-08T10:07:44Z</dcterms:created>
  <dcterms:modified xsi:type="dcterms:W3CDTF">2019-05-16T09:11:40Z</dcterms:modified>
</cp:coreProperties>
</file>